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sldIdLst>
    <p:sldId id="256" r:id="rId2"/>
    <p:sldId id="257" r:id="rId3"/>
    <p:sldId id="279" r:id="rId4"/>
    <p:sldId id="258" r:id="rId5"/>
    <p:sldId id="259" r:id="rId6"/>
    <p:sldId id="286" r:id="rId7"/>
    <p:sldId id="260" r:id="rId8"/>
    <p:sldId id="287" r:id="rId9"/>
    <p:sldId id="288" r:id="rId10"/>
    <p:sldId id="261" r:id="rId11"/>
    <p:sldId id="289" r:id="rId12"/>
    <p:sldId id="290" r:id="rId13"/>
    <p:sldId id="262" r:id="rId14"/>
    <p:sldId id="291" r:id="rId15"/>
    <p:sldId id="280" r:id="rId16"/>
    <p:sldId id="281" r:id="rId17"/>
    <p:sldId id="263" r:id="rId18"/>
    <p:sldId id="264" r:id="rId19"/>
    <p:sldId id="292" r:id="rId20"/>
    <p:sldId id="265" r:id="rId21"/>
    <p:sldId id="311" r:id="rId22"/>
    <p:sldId id="312" r:id="rId23"/>
    <p:sldId id="293" r:id="rId24"/>
    <p:sldId id="294" r:id="rId25"/>
    <p:sldId id="266" r:id="rId26"/>
    <p:sldId id="296" r:id="rId27"/>
    <p:sldId id="295" r:id="rId28"/>
    <p:sldId id="267" r:id="rId29"/>
    <p:sldId id="297" r:id="rId30"/>
    <p:sldId id="282" r:id="rId31"/>
    <p:sldId id="283" r:id="rId32"/>
    <p:sldId id="268" r:id="rId33"/>
    <p:sldId id="269" r:id="rId34"/>
    <p:sldId id="298" r:id="rId35"/>
    <p:sldId id="270" r:id="rId36"/>
    <p:sldId id="299" r:id="rId37"/>
    <p:sldId id="300" r:id="rId38"/>
    <p:sldId id="271" r:id="rId39"/>
    <p:sldId id="301" r:id="rId40"/>
    <p:sldId id="302" r:id="rId41"/>
    <p:sldId id="272" r:id="rId42"/>
    <p:sldId id="303" r:id="rId43"/>
    <p:sldId id="284" r:id="rId44"/>
    <p:sldId id="285" r:id="rId45"/>
    <p:sldId id="273" r:id="rId46"/>
    <p:sldId id="274" r:id="rId47"/>
    <p:sldId id="304" r:id="rId48"/>
    <p:sldId id="275" r:id="rId49"/>
    <p:sldId id="305" r:id="rId50"/>
    <p:sldId id="306" r:id="rId51"/>
    <p:sldId id="276" r:id="rId52"/>
    <p:sldId id="307" r:id="rId53"/>
    <p:sldId id="308" r:id="rId54"/>
    <p:sldId id="277" r:id="rId55"/>
    <p:sldId id="309" r:id="rId56"/>
    <p:sldId id="310" r:id="rId57"/>
    <p:sldId id="278" r:id="rId5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6EC27D2-F8B9-48D8-B39D-33301F9C9499}">
          <p14:sldIdLst>
            <p14:sldId id="256"/>
          </p14:sldIdLst>
        </p14:section>
        <p14:section name="鬼针草" id="{8BB049B0-9A8B-469A-A979-10464BEE43A6}">
          <p14:sldIdLst>
            <p14:sldId id="257"/>
            <p14:sldId id="279"/>
            <p14:sldId id="258"/>
            <p14:sldId id="259"/>
            <p14:sldId id="286"/>
            <p14:sldId id="260"/>
            <p14:sldId id="287"/>
            <p14:sldId id="288"/>
            <p14:sldId id="261"/>
            <p14:sldId id="289"/>
            <p14:sldId id="290"/>
            <p14:sldId id="262"/>
            <p14:sldId id="291"/>
          </p14:sldIdLst>
        </p14:section>
        <p14:section name="蓝花草" id="{E3716981-78E2-4740-89A1-B925984446C5}">
          <p14:sldIdLst>
            <p14:sldId id="280"/>
            <p14:sldId id="281"/>
            <p14:sldId id="263"/>
            <p14:sldId id="264"/>
            <p14:sldId id="292"/>
            <p14:sldId id="265"/>
            <p14:sldId id="311"/>
            <p14:sldId id="312"/>
            <p14:sldId id="293"/>
            <p14:sldId id="294"/>
            <p14:sldId id="266"/>
            <p14:sldId id="296"/>
            <p14:sldId id="295"/>
            <p14:sldId id="267"/>
            <p14:sldId id="297"/>
          </p14:sldIdLst>
        </p14:section>
        <p14:section name="三角梅" id="{AB27CF7E-46D7-4D98-9FD2-1DC3C7DA06D4}">
          <p14:sldIdLst>
            <p14:sldId id="282"/>
            <p14:sldId id="283"/>
            <p14:sldId id="268"/>
            <p14:sldId id="269"/>
            <p14:sldId id="298"/>
            <p14:sldId id="270"/>
            <p14:sldId id="299"/>
            <p14:sldId id="300"/>
            <p14:sldId id="271"/>
            <p14:sldId id="301"/>
            <p14:sldId id="302"/>
            <p14:sldId id="272"/>
            <p14:sldId id="303"/>
          </p14:sldIdLst>
        </p14:section>
        <p14:section name="垂枝红千层" id="{EC7BB130-F0FD-4DC2-808B-19D7894D071A}">
          <p14:sldIdLst>
            <p14:sldId id="284"/>
            <p14:sldId id="285"/>
            <p14:sldId id="273"/>
            <p14:sldId id="274"/>
            <p14:sldId id="304"/>
            <p14:sldId id="275"/>
            <p14:sldId id="305"/>
            <p14:sldId id="306"/>
            <p14:sldId id="276"/>
            <p14:sldId id="307"/>
            <p14:sldId id="308"/>
            <p14:sldId id="277"/>
            <p14:sldId id="309"/>
          </p14:sldIdLst>
        </p14:section>
        <p14:section name="the end" id="{BF1C0E12-C836-4399-9908-B9B4F5EF0074}">
          <p14:sldIdLst>
            <p14:sldId id="310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25" d="100"/>
          <a:sy n="125" d="100"/>
        </p:scale>
        <p:origin x="1194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3000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06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82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030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808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269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87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007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8442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3285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2965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03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208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319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17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6426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959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2222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6748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91116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07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480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1578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55805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65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685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38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697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91964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589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2530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077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747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283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50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85900" y="2070259"/>
            <a:ext cx="621792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5711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1041559"/>
            <a:ext cx="54864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2867501"/>
            <a:ext cx="7772400" cy="123444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85000" lnSpcReduction="100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原产于热带美洲，现广泛分布于亚洲和美洲的热带和亚热带地区，在中国华东、华中、华南、西南等地有分布，常生于村旁、路边及荒地中。鬼针草适应性广，耐旱力较强，喜长于温暖湿润的气候区，以疏松肥沃、富含腐殖质的砂质土壤及粘土壤土为宜。鬼针草的繁殖方式一般是种子繁殖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77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47311" y="3996500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1089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887254"/>
            <a:ext cx="54864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2713196"/>
            <a:ext cx="7772400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925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为中国民间的常用草药，全草可入药，据《本草纲目》记载，鬼针草具有清热解毒，散瘀消肿等功效，主治咽喉肿痛，跌打损伤等病症。鬼针草是一种修复重金属污染土壤的理想材料，但在农业上属于有害杂草，会与农物争夺水分、养分，降低农作物的产量和品质。鬼针草种子的顶端有三四枚芒刺，有人路过便会粘在人的裤脚上，所以又叫粘人草，这个名字展现了鬼针草的特性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47311" y="3996500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7034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7944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72000" y="642938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2665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018" y="642938"/>
            <a:ext cx="544982" cy="193189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018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699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7944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72000" y="642938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72000" y="1760620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2665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018" y="642938"/>
            <a:ext cx="544982" cy="193189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018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934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913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3807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105" y="642938"/>
            <a:ext cx="2572207" cy="3857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3807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6164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7944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3807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018" y="642938"/>
            <a:ext cx="544982" cy="193189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018" y="2568664"/>
            <a:ext cx="544982" cy="19288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32020" y="642938"/>
            <a:ext cx="210312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732020" y="2134553"/>
            <a:ext cx="2926080" cy="401193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蓝花草（Ruellia simplex），爵床科芦莉草属多年生草本植物。茎下部叶有稍长柄，叶片线状披针形，全缘或边缘具疏锯齿；总状花序数个组成圆锥花序，花腋生，花冠漏斗状，紫色、粉色或白色，具放射状条纹，细波浪状；果实为长型蒴果，先为绿色，成熟后为褐色，蒴果成熟后裂开，散出细小如粉末状的种子；花期3-10月，果期7月至翌年2月。蓝花草因其花为蓝紫色，故名。
</a:t>
            </a:r>
            <a:endParaRPr lang="en-US" sz="1523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822" y="642938"/>
            <a:ext cx="2572207" cy="385762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973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32020" y="-859631"/>
            <a:ext cx="210312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732020" y="631984"/>
            <a:ext cx="2926080" cy="401193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蓝花草（Ruellia simplex），爵床科芦莉草属多年生草本植物。茎下部叶有稍长柄，叶片线状披针形，全缘或边缘具疏锯齿；总状花序数个组成圆锥花序，花腋生，花冠漏斗状，紫色、粉色或白色，具放射状条纹，细波浪状；果实为长型蒴果，先为绿色，成熟后为褐色，蒴果成熟后裂开，散出细小如粉末状的种子；花期3-10月，果期7月至翌年2月。蓝花草因其花为蓝紫色，故名。
</a:t>
            </a:r>
            <a:endParaRPr lang="en-US" sz="1523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822" y="642938"/>
            <a:ext cx="2572207" cy="385762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973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813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32020" y="642938"/>
            <a:ext cx="210312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732020" y="2134553"/>
            <a:ext cx="2926080" cy="401193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蓝花草（Ruellia simplex），爵床科芦莉草属多年生草本植物。茎下部叶有稍长柄，叶片线状披针形，全缘或边缘具疏锯齿；总状花序数个组成圆锥花序，花腋生，花冠漏斗状，紫色、粉色或白色，具放射状条纹，细波浪状；果实为长型蒴果，先为绿色，成熟后为褐色，蒴果成熟后裂开，散出细小如粉末状的种子；花期3-10月，果期7月至翌年2月。蓝花草因其花为蓝紫色，故名。
</a:t>
            </a:r>
            <a:endParaRPr lang="en-US" sz="1523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822" y="642938"/>
            <a:ext cx="2572207" cy="385762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973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4224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013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3016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1195864"/>
            <a:ext cx="54864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3021806"/>
            <a:ext cx="7772400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77500" lnSpcReduction="200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原产于美洲墨西哥，现热带地区广为栽培，中国台湾、福建、广东、香港、海南和广西也有种植。蓝花草喜光照，耐半阴，喜温暖湿润气候，耐寒，耐热，耐干旱瘠薄，对土壤要求不高。蓝花草一般繁殖方式为扦插、播种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1148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47311" y="3996500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567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1350169"/>
            <a:ext cx="54864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3176111"/>
            <a:ext cx="7772400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77500" lnSpcReduction="200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蓝花草花色艳丽，抗逆性强，适应性广，被广泛应用于花径、自然式庭园造景、盆栽、地被或花坛镶边观赏。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47311" y="3996500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23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7944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72000" y="642938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2665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018" y="642938"/>
            <a:ext cx="544982" cy="193189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018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17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7944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72000" y="642938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72000" y="1760620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2665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018" y="642938"/>
            <a:ext cx="544982" cy="193189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018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922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7944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72000" y="642938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72000" y="1760620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72000" y="2878817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2665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018" y="642938"/>
            <a:ext cx="544982" cy="193189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018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7535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8951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3807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456" y="1149572"/>
            <a:ext cx="4267505" cy="28448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3807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7740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1041559"/>
            <a:ext cx="310896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2867501"/>
            <a:ext cx="7772400" cy="123444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85000" lnSpcReduction="100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，紫茉莉科叶子花属木本植物，茎粗壮，枝条下垂，无毛或疏生柔毛；叶片纸质，卵形或卵状披针形；花为紫色或洋红色，花瓣长圆形或椭圆形；果实覆盖绒毛；花期冬春间，北方温室1到3月开花。三角梅得名有两个原因，第一是三角梅一般有三枚花瓣，第二是三角梅的单个花瓣形状为三角形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744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4081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1041559"/>
            <a:ext cx="54864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2867501"/>
            <a:ext cx="7772400" cy="123444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85000" lnSpcReduction="100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原产于巴西，现主要分布于中国、巴西、秘鲁、阿根廷、日本、赞比亚等国家。三角梅喜欢潮湿、怕积水，耐高温、干旱，不经寒冻，喜欢肥沃的土地，抗贫瘠能力强，在稍偏酸性或稍偏碱性土壤上均可正常生长，疏松、富含有机质的土壤有利于生长发育。三角梅的繁殖方法主要是扦插繁殖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388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913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3807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105" y="642938"/>
            <a:ext cx="2572207" cy="3857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47311" y="3996500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9637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1195864"/>
            <a:ext cx="54864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3021806"/>
            <a:ext cx="7772400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85000" lnSpcReduction="100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三角梅的花可入药，三角梅有调和气血，治白带、调经的功效。三角梅作为具有较强观赏价值的花卉，枝干的高可塑性可以用作装饰花艺长廊、隔离带等，对城市绿化及精神文明建设都有较高促进作用。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47311" y="3996500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1377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7944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72000" y="642938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72000" y="1760620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72000" y="2878817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2665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018" y="642938"/>
            <a:ext cx="544982" cy="193189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018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272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7944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72000" y="642938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72000" y="1760620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72000" y="2878817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2665" dirty="0"/>
          </a:p>
        </p:txBody>
      </p:sp>
      <p:sp>
        <p:nvSpPr>
          <p:cNvPr id="6" name="Text 4"/>
          <p:cNvSpPr/>
          <p:nvPr/>
        </p:nvSpPr>
        <p:spPr>
          <a:xfrm>
            <a:off x="4572000" y="3996500"/>
            <a:ext cx="182880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2665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018" y="642938"/>
            <a:ext cx="544982" cy="193189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018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855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76495" y="2237423"/>
            <a:ext cx="265176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3807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298" y="642938"/>
            <a:ext cx="2572207" cy="3857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2341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3807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2341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4180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887254"/>
            <a:ext cx="310896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2713196"/>
            <a:ext cx="7772400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925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垂枝红千层（Callistemon viminalis (Soland.) Cheel.）是桃金娘科红千层属植物，常绿灌木或小乔木，高可达6米；树皮暗灰色，不易剥离；幼枝和幼叶有白色柔毛。叶互生，条形，长3-8厘米，宽2-5毫米。穗状花序，有多数密生的花；花期长，较集中于春末夏初，花红色，无梗；萼筒钟形；子房下位，蒴果顶端开裂，半球形，直径达7毫米。花期3-5月及10月，果熟期8月及12月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73152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2341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5306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3807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2341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420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1195864"/>
            <a:ext cx="54864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3021806"/>
            <a:ext cx="7772400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62500" lnSpcReduction="200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原产澳大利亚，属热带树种。引进中国后，在多个地区都有栽种。喜光树种，性喜温暖湿润气候，耐-5℃低温和45℃高温，生长适温为25℃左右。对水分要求不严，但在湿润的条件下生长较快。能耐烈日酷暑，不耐严寒，喜肥沃、酸性土壤，也耐瘠薄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73152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2341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09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2341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47311" y="3996500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8820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887254"/>
            <a:ext cx="54864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2713196"/>
            <a:ext cx="7772400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925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株形飒爽美观，花开珍奇美艳，花期长（春至秋季），花数多，每年春末夏初，火树红花，满枝吐焰，盛开时千百枝雄蕊组成一支支艳红的瓶刷子，甚为奇特。适合庭院美化，为庭院美化树、行道树、风景树，还可作防风林、切花或大型盆栽，并可修剪整枝成盆景。由于极耐旱耐瘠薄，也可在城镇近郊荒山或森林公园等处栽培。可用于沿路、沿江河生态景观建设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73152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2341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47311" y="3996500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植物用途和特性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179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37944" y="1903095"/>
            <a:ext cx="2103120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小组植物观察报告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72000" y="642938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72000" y="1760620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蓝花草</a:t>
            </a:r>
            <a:endParaRPr lang="en-US" sz="2665" dirty="0"/>
          </a:p>
        </p:txBody>
      </p:sp>
      <p:sp>
        <p:nvSpPr>
          <p:cNvPr id="5" name="Text 3"/>
          <p:cNvSpPr/>
          <p:nvPr/>
        </p:nvSpPr>
        <p:spPr>
          <a:xfrm>
            <a:off x="4572000" y="2878817"/>
            <a:ext cx="109728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三角梅</a:t>
            </a:r>
            <a:endParaRPr lang="en-US" sz="2665" dirty="0"/>
          </a:p>
        </p:txBody>
      </p:sp>
      <p:sp>
        <p:nvSpPr>
          <p:cNvPr id="6" name="Text 4"/>
          <p:cNvSpPr/>
          <p:nvPr/>
        </p:nvSpPr>
        <p:spPr>
          <a:xfrm>
            <a:off x="4572000" y="3996500"/>
            <a:ext cx="182880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垂枝红千层</a:t>
            </a:r>
            <a:endParaRPr lang="en-US" sz="2665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7018" y="642938"/>
            <a:ext cx="544982" cy="193189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018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796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40787" y="2070259"/>
            <a:ext cx="393192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Thank you</a:t>
            </a:r>
            <a:endParaRPr lang="en-US" sz="5711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6481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174" y="1195864"/>
            <a:ext cx="310896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7424"/>
              </a:lnSpc>
              <a:buNone/>
            </a:pPr>
            <a:r>
              <a:rPr lang="en-US" sz="5711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5711" dirty="0"/>
          </a:p>
        </p:txBody>
      </p:sp>
      <p:sp>
        <p:nvSpPr>
          <p:cNvPr id="3" name="Text 1"/>
          <p:cNvSpPr/>
          <p:nvPr/>
        </p:nvSpPr>
        <p:spPr>
          <a:xfrm>
            <a:off x="703174" y="3021806"/>
            <a:ext cx="7772400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 fontScale="92500"/>
          </a:bodyPr>
          <a:lstStyle/>
          <a:p>
            <a:pPr marL="0" indent="0" algn="l">
              <a:lnSpc>
                <a:spcPts val="2284"/>
              </a:lnSpc>
              <a:buNone/>
            </a:pPr>
            <a:r>
              <a:rPr lang="en-US" sz="152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鬼针草（Bidens pilosa L.），菊科鬼针草属的一年生草本植物，茎直立，钝四棱形；两侧小叶椭圆形或卵状椭圆形；无舌状花，盘花筒状；瘦果黑色，条形，略扁；花期8—9月；果期9—11月。
</a:t>
            </a:r>
            <a:endParaRPr lang="en-US" sz="1523" dirty="0"/>
          </a:p>
        </p:txBody>
      </p:sp>
      <p:sp>
        <p:nvSpPr>
          <p:cNvPr id="4" name="Text 2"/>
          <p:cNvSpPr/>
          <p:nvPr/>
        </p:nvSpPr>
        <p:spPr>
          <a:xfrm>
            <a:off x="256946" y="205740"/>
            <a:ext cx="457200" cy="15430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1035"/>
              </a:lnSpc>
              <a:buNone/>
            </a:pPr>
            <a:r>
              <a:rPr lang="en-US" sz="973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97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46" y="388849"/>
            <a:ext cx="256946" cy="226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525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70202" y="2237423"/>
            <a:ext cx="155448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ctr">
              <a:lnSpc>
                <a:spcPts val="4949"/>
              </a:lnSpc>
              <a:buNone/>
            </a:pPr>
            <a:r>
              <a:rPr lang="en-US" sz="3807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鬼针草</a:t>
            </a:r>
            <a:endParaRPr lang="en-US" sz="3807" dirty="0"/>
          </a:p>
        </p:txBody>
      </p:sp>
      <p:sp>
        <p:nvSpPr>
          <p:cNvPr id="3" name="Text 1"/>
          <p:cNvSpPr/>
          <p:nvPr/>
        </p:nvSpPr>
        <p:spPr>
          <a:xfrm>
            <a:off x="4547311" y="642938"/>
            <a:ext cx="146304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基本信息</a:t>
            </a:r>
            <a:endParaRPr lang="en-US" sz="2665" dirty="0"/>
          </a:p>
        </p:txBody>
      </p:sp>
      <p:sp>
        <p:nvSpPr>
          <p:cNvPr id="4" name="Text 2"/>
          <p:cNvSpPr/>
          <p:nvPr/>
        </p:nvSpPr>
        <p:spPr>
          <a:xfrm>
            <a:off x="4547311" y="2319719"/>
            <a:ext cx="25603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normAutofit/>
          </a:bodyPr>
          <a:lstStyle/>
          <a:p>
            <a:pPr marL="0" indent="0" algn="l">
              <a:lnSpc>
                <a:spcPts val="3731"/>
              </a:lnSpc>
              <a:buNone/>
            </a:pPr>
            <a:r>
              <a:rPr lang="en-US" sz="266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生态环境和分布</a:t>
            </a:r>
            <a:endParaRPr lang="en-US" sz="2665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2329" y="642938"/>
            <a:ext cx="544982" cy="1931899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02329" y="2568664"/>
            <a:ext cx="544982" cy="192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7553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745</Words>
  <Application>Microsoft Office PowerPoint</Application>
  <PresentationFormat>全屏显示(16:9)</PresentationFormat>
  <Paragraphs>210</Paragraphs>
  <Slides>57</Slides>
  <Notes>57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57</vt:i4>
      </vt:variant>
    </vt:vector>
  </HeadingPairs>
  <TitlesOfParts>
    <vt:vector size="61" baseType="lpstr">
      <vt:lpstr>等线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一只 依凡</cp:lastModifiedBy>
  <cp:revision>6</cp:revision>
  <dcterms:created xsi:type="dcterms:W3CDTF">2022-10-27T15:52:19Z</dcterms:created>
  <dcterms:modified xsi:type="dcterms:W3CDTF">2023-12-10T02:10:20Z</dcterms:modified>
</cp:coreProperties>
</file>